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27"/>
  </p:notesMasterIdLst>
  <p:sldIdLst>
    <p:sldId id="727" r:id="rId3"/>
    <p:sldId id="728" r:id="rId4"/>
    <p:sldId id="729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312" r:id="rId18"/>
    <p:sldId id="321" r:id="rId19"/>
    <p:sldId id="322" r:id="rId20"/>
    <p:sldId id="323" r:id="rId21"/>
    <p:sldId id="324" r:id="rId22"/>
    <p:sldId id="325" r:id="rId23"/>
    <p:sldId id="326" r:id="rId24"/>
    <p:sldId id="693" r:id="rId25"/>
    <p:sldId id="695" r:id="rId2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4366" autoAdjust="0"/>
  </p:normalViewPr>
  <p:slideViewPr>
    <p:cSldViewPr>
      <p:cViewPr varScale="1">
        <p:scale>
          <a:sx n="67" d="100"/>
          <a:sy n="67" d="100"/>
        </p:scale>
        <p:origin x="128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11DA49E-81A6-4A24-8C7C-D0160322BDC4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EE82A50-E8D1-46B2-901C-DD2C04100BC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349D7-69CE-4404-8110-C3946E924A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D4846-8C8E-4138-896C-CB416298B15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8E31E6-6675-49C4-831D-9DBC1B09012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77724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14800"/>
            <a:ext cx="77724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 spd="med"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A2CCF5-8FA1-4908-A135-3A6ECFE0A31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745DF-EA54-447E-94FD-0A4216B155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93B282-B884-416B-9CD6-A5E00198F37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F7484-1747-4DEF-977A-9D023429840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099C5-353C-42FF-B94A-9B757701A4B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20CC22-DD7F-498D-80C3-14DAD2117E1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03A90D-9882-481C-9F7D-21760FA374D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1D93D3-AC1C-4E16-A153-95B0D709E38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0730068-BF77-4EC8-81F6-B04595C04089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+mn-lt"/>
              </a:rPr>
              <a:t>Kanga</a:t>
            </a:r>
            <a:r>
              <a:rPr lang="zh-CN" altLang="en-US" b="1" dirty="0">
                <a:latin typeface="+mn-lt"/>
              </a:rPr>
              <a:t>与</a:t>
            </a:r>
            <a:r>
              <a:rPr lang="en-US" altLang="zh-CN" b="1" dirty="0" err="1">
                <a:latin typeface="+mn-lt"/>
              </a:rPr>
              <a:t>Spiglet</a:t>
            </a:r>
            <a:r>
              <a:rPr lang="zh-CN" altLang="en-US" b="1" dirty="0">
                <a:latin typeface="+mn-lt"/>
              </a:rPr>
              <a:t>的比较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/>
              <a:t>活性分析</a:t>
            </a:r>
            <a:endParaRPr lang="en-US" altLang="zh-CN" b="1" dirty="0"/>
          </a:p>
          <a:p>
            <a:r>
              <a:rPr lang="zh-CN" altLang="en-US" b="1" dirty="0">
                <a:solidFill>
                  <a:srgbClr val="FF0000"/>
                </a:solidFill>
              </a:rPr>
              <a:t>寄存器分配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1"/>
    </mc:Choice>
    <mc:Fallback>
      <p:transition spd="slow" advTm="7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9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4260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4261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4262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4263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4270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4271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4272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d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b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a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4273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4274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3"/>
    </mc:Choice>
    <mc:Fallback>
      <p:transition spd="slow" advTm="2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3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5284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5285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chemeClr val="bg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solidFill>
                <a:schemeClr val="bg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5286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5287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5294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5295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5296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b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a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5297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5298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5"/>
    </mc:Choice>
    <mc:Fallback>
      <p:transition spd="slow" advTm="3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7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6308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6309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6310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6311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6318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6319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6320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a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6321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6322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2"/>
    </mc:Choice>
    <mc:Fallback>
      <p:transition spd="slow" advTm="2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1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7332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7333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7334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7335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7342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7343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7344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7345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7346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3"/>
    </mc:Choice>
    <mc:Fallback>
      <p:transition spd="slow" advTm="2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5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8356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8357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8358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8359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8366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8367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8368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8369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8370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6"/>
    </mc:Choice>
    <mc:Fallback>
      <p:transition spd="slow" advTm="3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9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9380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9381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9382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9383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9390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9391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9392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9393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9394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9"/>
    </mc:Choice>
    <mc:Fallback>
      <p:transition spd="slow" advTm="2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着色失败？</a:t>
            </a:r>
            <a:endParaRPr lang="en-US" altLang="zh-CN" dirty="0"/>
          </a:p>
        </p:txBody>
      </p:sp>
      <p:sp>
        <p:nvSpPr>
          <p:cNvPr id="244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772816"/>
            <a:ext cx="8207375" cy="4323184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第三步：</a:t>
            </a:r>
            <a:r>
              <a:rPr lang="zh-CN" altLang="en-US" sz="2800" b="1" dirty="0"/>
              <a:t>溢出</a:t>
            </a:r>
            <a:endParaRPr lang="en-US" altLang="zh-CN" sz="2800" b="1" dirty="0"/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2800" b="1" dirty="0">
              <a:solidFill>
                <a:srgbClr val="002060"/>
              </a:solidFill>
            </a:endParaRP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一旦所有的节点有</a:t>
            </a:r>
            <a:r>
              <a:rPr lang="en-US" altLang="zh-CN" sz="2800" b="1" dirty="0">
                <a:solidFill>
                  <a:srgbClr val="002060"/>
                </a:solidFill>
              </a:rPr>
              <a:t> K </a:t>
            </a:r>
            <a:r>
              <a:rPr lang="zh-CN" altLang="en-US" sz="2800" b="1" dirty="0">
                <a:solidFill>
                  <a:srgbClr val="002060"/>
                </a:solidFill>
              </a:rPr>
              <a:t>个或者更多的邻居，需要取出一个做溢出：存到栈中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取出一个节点的启发式式算法有许多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2800" b="1" dirty="0">
              <a:solidFill>
                <a:srgbClr val="002060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不要在内循环中</a:t>
            </a:r>
            <a:endParaRPr lang="zh-CN" altLang="en-US" sz="2800" b="1" dirty="0">
              <a:solidFill>
                <a:srgbClr val="002060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01"/>
    </mc:Choice>
    <mc:Fallback>
      <p:transition spd="slow" advTm="63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r>
              <a:rPr lang="zh-CN" altLang="en-US">
                <a:effectLst/>
              </a:rPr>
              <a:t>线性扫描算法</a:t>
            </a:r>
            <a:endParaRPr lang="zh-CN" altLang="en-US">
              <a:effectLst/>
            </a:endParaRP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7638"/>
            <a:ext cx="8497887" cy="44704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计算每个变量的“活性区间”</a:t>
            </a:r>
            <a:endParaRPr lang="zh-CN" altLang="en-US" sz="2800" b="1" dirty="0">
              <a:solidFill>
                <a:srgbClr val="002060"/>
              </a:solidFill>
            </a:endParaRPr>
          </a:p>
          <a:p>
            <a:pPr>
              <a:defRPr/>
            </a:pPr>
            <a:r>
              <a:rPr lang="zh-CN" altLang="en-US" sz="2800" b="1" dirty="0">
                <a:solidFill>
                  <a:srgbClr val="002060"/>
                </a:solidFill>
              </a:rPr>
              <a:t>维护一个“活动”（</a:t>
            </a:r>
            <a:r>
              <a:rPr lang="en-US" altLang="zh-CN" sz="2800" b="1" dirty="0">
                <a:solidFill>
                  <a:srgbClr val="002060"/>
                </a:solidFill>
              </a:rPr>
              <a:t>active</a:t>
            </a:r>
            <a:r>
              <a:rPr lang="zh-CN" altLang="en-US" sz="2800" b="1" dirty="0">
                <a:solidFill>
                  <a:srgbClr val="002060"/>
                </a:solidFill>
              </a:rPr>
              <a:t>）队列</a:t>
            </a:r>
            <a:endParaRPr lang="en-US" altLang="zh-CN" sz="2800" b="1" dirty="0">
              <a:solidFill>
                <a:srgbClr val="002060"/>
              </a:solidFill>
            </a:endParaRPr>
          </a:p>
          <a:p>
            <a:pPr lvl="1">
              <a:defRPr/>
            </a:pPr>
            <a:r>
              <a:rPr lang="zh-CN" altLang="en-US" sz="2400" b="1" dirty="0">
                <a:solidFill>
                  <a:srgbClr val="002060"/>
                </a:solidFill>
              </a:rPr>
              <a:t>记录放在寄存器中的变量</a:t>
            </a:r>
            <a:r>
              <a:rPr lang="en-US" altLang="zh-CN" sz="2400" b="1" dirty="0">
                <a:solidFill>
                  <a:srgbClr val="002060"/>
                </a:solidFill>
              </a:rPr>
              <a:t>(</a:t>
            </a:r>
            <a:r>
              <a:rPr lang="zh-CN" altLang="en-US" sz="2400" b="1" dirty="0">
                <a:solidFill>
                  <a:srgbClr val="002060"/>
                </a:solidFill>
              </a:rPr>
              <a:t>长度等于寄存器数目</a:t>
            </a:r>
            <a:r>
              <a:rPr lang="en-US" altLang="zh-CN" sz="2400" b="1" dirty="0">
                <a:solidFill>
                  <a:srgbClr val="002060"/>
                </a:solidFill>
              </a:rPr>
              <a:t>)</a:t>
            </a:r>
            <a:endParaRPr lang="en-US" altLang="zh-CN" sz="2400" b="1" dirty="0">
              <a:solidFill>
                <a:srgbClr val="002060"/>
              </a:solidFill>
            </a:endParaRPr>
          </a:p>
          <a:p>
            <a:pPr lvl="1">
              <a:defRPr/>
            </a:pPr>
            <a:r>
              <a:rPr lang="zh-CN" altLang="en-US" sz="2400" b="1" dirty="0">
                <a:solidFill>
                  <a:srgbClr val="002060"/>
                </a:solidFill>
              </a:rPr>
              <a:t>队列中的变量以活性区间结束点为序</a:t>
            </a:r>
            <a:endParaRPr lang="zh-CN" altLang="en-US" sz="2400" b="1" dirty="0">
              <a:solidFill>
                <a:srgbClr val="002060"/>
              </a:solidFill>
            </a:endParaRPr>
          </a:p>
          <a:p>
            <a:pPr lvl="1">
              <a:defRPr/>
            </a:pPr>
            <a:r>
              <a:rPr lang="zh-CN" altLang="en-US" sz="2400" b="1" dirty="0">
                <a:solidFill>
                  <a:srgbClr val="002060"/>
                </a:solidFill>
              </a:rPr>
              <a:t>当一个新的活性区间起始点到来时</a:t>
            </a:r>
            <a:endParaRPr lang="zh-CN" altLang="en-US" sz="2400" b="1" dirty="0">
              <a:solidFill>
                <a:srgbClr val="002060"/>
              </a:solidFill>
            </a:endParaRPr>
          </a:p>
          <a:p>
            <a:pPr lvl="2">
              <a:defRPr/>
            </a:pPr>
            <a:r>
              <a:rPr lang="zh-CN" altLang="en-US" sz="2000" b="1" dirty="0">
                <a:solidFill>
                  <a:srgbClr val="002060"/>
                </a:solidFill>
              </a:rPr>
              <a:t>顺序扫描队列</a:t>
            </a:r>
            <a:endParaRPr lang="zh-CN" altLang="en-US" sz="2000" b="1" dirty="0">
              <a:solidFill>
                <a:srgbClr val="002060"/>
              </a:solidFill>
            </a:endParaRPr>
          </a:p>
          <a:p>
            <a:pPr lvl="2">
              <a:defRPr/>
            </a:pPr>
            <a:r>
              <a:rPr lang="zh-CN" altLang="en-US" sz="2000" b="1" dirty="0">
                <a:solidFill>
                  <a:srgbClr val="002060"/>
                </a:solidFill>
              </a:rPr>
              <a:t>移除过期变量</a:t>
            </a:r>
            <a:endParaRPr lang="zh-CN" altLang="en-US" sz="2000" b="1" dirty="0">
              <a:solidFill>
                <a:srgbClr val="002060"/>
              </a:solidFill>
            </a:endParaRPr>
          </a:p>
          <a:p>
            <a:pPr lvl="2">
              <a:defRPr/>
            </a:pPr>
            <a:r>
              <a:rPr lang="zh-CN" altLang="en-US" sz="2000" b="1" dirty="0">
                <a:solidFill>
                  <a:srgbClr val="002060"/>
                </a:solidFill>
              </a:rPr>
              <a:t>试图将新变量加入队列</a:t>
            </a:r>
            <a:endParaRPr lang="zh-CN" altLang="en-US" sz="2000" b="1" dirty="0">
              <a:solidFill>
                <a:srgbClr val="002060"/>
              </a:solidFill>
            </a:endParaRPr>
          </a:p>
          <a:p>
            <a:pPr lvl="3">
              <a:defRPr/>
            </a:pPr>
            <a:r>
              <a:rPr lang="zh-CN" altLang="en-US" sz="1800" b="1" dirty="0">
                <a:solidFill>
                  <a:srgbClr val="002060"/>
                </a:solidFill>
              </a:rPr>
              <a:t>当寄存器不足时，“溢出”结束最晚的变量</a:t>
            </a:r>
            <a:endParaRPr lang="en-US" altLang="zh-CN" sz="1800" b="1" dirty="0">
              <a:solidFill>
                <a:srgbClr val="002060"/>
              </a:solidFill>
            </a:endParaRPr>
          </a:p>
          <a:p>
            <a:pPr>
              <a:defRPr/>
            </a:pPr>
            <a:r>
              <a:rPr lang="zh-CN" altLang="en-US" sz="2400" b="1" dirty="0">
                <a:solidFill>
                  <a:srgbClr val="002060"/>
                </a:solidFill>
              </a:rPr>
              <a:t>复杂度</a:t>
            </a:r>
            <a:r>
              <a:rPr lang="en-US" altLang="zh-CN" sz="2400" b="1" dirty="0">
                <a:solidFill>
                  <a:srgbClr val="002060"/>
                </a:solidFill>
              </a:rPr>
              <a:t>: O(V </a:t>
            </a:r>
            <a:r>
              <a:rPr lang="en-US" altLang="zh-CN" sz="2400" b="1" i="1" dirty="0">
                <a:solidFill>
                  <a:srgbClr val="002060"/>
                </a:solidFill>
              </a:rPr>
              <a:t>log</a:t>
            </a:r>
            <a:r>
              <a:rPr lang="en-US" altLang="zh-CN" sz="2400" b="1" dirty="0">
                <a:solidFill>
                  <a:srgbClr val="002060"/>
                </a:solidFill>
              </a:rPr>
              <a:t> R) -- V </a:t>
            </a:r>
            <a:r>
              <a:rPr lang="zh-CN" altLang="en-US" sz="2400" b="1" dirty="0">
                <a:solidFill>
                  <a:srgbClr val="002060"/>
                </a:solidFill>
              </a:rPr>
              <a:t>个变量、</a:t>
            </a:r>
            <a:r>
              <a:rPr lang="en-US" altLang="zh-CN" sz="2400" b="1" dirty="0">
                <a:solidFill>
                  <a:srgbClr val="002060"/>
                </a:solidFill>
              </a:rPr>
              <a:t>R </a:t>
            </a:r>
            <a:r>
              <a:rPr lang="zh-CN" altLang="en-US" sz="2400" b="1" dirty="0">
                <a:solidFill>
                  <a:srgbClr val="002060"/>
                </a:solidFill>
              </a:rPr>
              <a:t>个寄存器</a:t>
            </a:r>
            <a:endParaRPr lang="zh-CN" altLang="en-US" sz="2800" b="1" dirty="0">
              <a:solidFill>
                <a:srgbClr val="002060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66"/>
    </mc:Choice>
    <mc:Fallback>
      <p:transition spd="slow" advTm="65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3"/>
          <p:cNvSpPr>
            <a:spLocks noGrp="1" noChangeArrowheads="1"/>
          </p:cNvSpPr>
          <p:nvPr>
            <p:ph type="body" sz="half" idx="2"/>
          </p:nvPr>
        </p:nvSpPr>
        <p:spPr>
          <a:xfrm>
            <a:off x="2759075" y="4772025"/>
            <a:ext cx="431800" cy="614363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1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1686" name="Line 6"/>
          <p:cNvSpPr>
            <a:spLocks noChangeShapeType="1"/>
          </p:cNvSpPr>
          <p:nvPr/>
        </p:nvSpPr>
        <p:spPr bwMode="auto">
          <a:xfrm>
            <a:off x="2339975" y="4546600"/>
            <a:ext cx="5184775" cy="0"/>
          </a:xfrm>
          <a:prstGeom prst="line">
            <a:avLst/>
          </a:prstGeom>
          <a:noFill/>
          <a:ln w="12700">
            <a:solidFill>
              <a:schemeClr val="tx1"/>
            </a:solidFill>
            <a:miter lim="800000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88" name="Line 8"/>
          <p:cNvSpPr>
            <a:spLocks noChangeShapeType="1"/>
          </p:cNvSpPr>
          <p:nvPr/>
        </p:nvSpPr>
        <p:spPr bwMode="auto">
          <a:xfrm>
            <a:off x="2916238" y="2362200"/>
            <a:ext cx="1258887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89" name="Line 9"/>
          <p:cNvSpPr>
            <a:spLocks noChangeShapeType="1"/>
          </p:cNvSpPr>
          <p:nvPr/>
        </p:nvSpPr>
        <p:spPr bwMode="auto">
          <a:xfrm>
            <a:off x="3492500" y="27813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90" name="Line 10"/>
          <p:cNvSpPr>
            <a:spLocks noChangeShapeType="1"/>
          </p:cNvSpPr>
          <p:nvPr/>
        </p:nvSpPr>
        <p:spPr bwMode="auto">
          <a:xfrm>
            <a:off x="3997325" y="3213100"/>
            <a:ext cx="287972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91" name="Line 11"/>
          <p:cNvSpPr>
            <a:spLocks noChangeShapeType="1"/>
          </p:cNvSpPr>
          <p:nvPr/>
        </p:nvSpPr>
        <p:spPr bwMode="auto">
          <a:xfrm>
            <a:off x="4573588" y="3636963"/>
            <a:ext cx="21590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92" name="Line 12"/>
          <p:cNvSpPr>
            <a:spLocks noChangeShapeType="1"/>
          </p:cNvSpPr>
          <p:nvPr/>
        </p:nvSpPr>
        <p:spPr bwMode="auto">
          <a:xfrm>
            <a:off x="5219700" y="40767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694" name="Rectangle 14"/>
          <p:cNvSpPr>
            <a:spLocks noChangeArrowheads="1"/>
          </p:cNvSpPr>
          <p:nvPr/>
        </p:nvSpPr>
        <p:spPr bwMode="auto">
          <a:xfrm>
            <a:off x="1763713" y="2203450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A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1695" name="Rectangle 15"/>
          <p:cNvSpPr>
            <a:spLocks noChangeArrowheads="1"/>
          </p:cNvSpPr>
          <p:nvPr/>
        </p:nvSpPr>
        <p:spPr bwMode="auto">
          <a:xfrm>
            <a:off x="1763713" y="2620963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B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1696" name="Rectangle 16"/>
          <p:cNvSpPr>
            <a:spLocks noChangeArrowheads="1"/>
          </p:cNvSpPr>
          <p:nvPr/>
        </p:nvSpPr>
        <p:spPr bwMode="auto">
          <a:xfrm>
            <a:off x="1743075" y="3090863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C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1697" name="Rectangle 17"/>
          <p:cNvSpPr>
            <a:spLocks noChangeArrowheads="1"/>
          </p:cNvSpPr>
          <p:nvPr/>
        </p:nvSpPr>
        <p:spPr bwMode="auto">
          <a:xfrm>
            <a:off x="1763713" y="3500438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D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1698" name="Rectangle 18"/>
          <p:cNvSpPr>
            <a:spLocks noChangeArrowheads="1"/>
          </p:cNvSpPr>
          <p:nvPr/>
        </p:nvSpPr>
        <p:spPr bwMode="auto">
          <a:xfrm>
            <a:off x="1763713" y="3895725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E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1699" name="Line 19"/>
          <p:cNvSpPr>
            <a:spLocks noChangeShapeType="1"/>
          </p:cNvSpPr>
          <p:nvPr/>
        </p:nvSpPr>
        <p:spPr bwMode="auto">
          <a:xfrm>
            <a:off x="2916238" y="2384425"/>
            <a:ext cx="0" cy="2159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701" name="Rectangle 21"/>
          <p:cNvSpPr>
            <a:spLocks noChangeArrowheads="1"/>
          </p:cNvSpPr>
          <p:nvPr/>
        </p:nvSpPr>
        <p:spPr bwMode="auto">
          <a:xfrm>
            <a:off x="684213" y="486886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活动队列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71708" name="Rectangle 28"/>
          <p:cNvSpPr>
            <a:spLocks noChangeArrowheads="1"/>
          </p:cNvSpPr>
          <p:nvPr/>
        </p:nvSpPr>
        <p:spPr bwMode="auto">
          <a:xfrm>
            <a:off x="7600950" y="4435475"/>
            <a:ext cx="6477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hangingPunct="0"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  <a:latin typeface="Times New Roman" panose="02020603050405020304" charset="0"/>
                <a:ea typeface="宋体" panose="02010600030101010101" pitchFamily="2" charset="-122"/>
              </a:rPr>
              <a:t>时间</a:t>
            </a:r>
            <a:endParaRPr lang="zh-CN" altLang="en-US" sz="1400" b="1">
              <a:solidFill>
                <a:schemeClr val="folHlink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1709" name="Rectangle 29"/>
          <p:cNvSpPr>
            <a:spLocks noChangeArrowheads="1"/>
          </p:cNvSpPr>
          <p:nvPr/>
        </p:nvSpPr>
        <p:spPr bwMode="auto">
          <a:xfrm>
            <a:off x="5580063" y="1773238"/>
            <a:ext cx="13668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</a:rPr>
              <a:t>变量活动区间</a:t>
            </a:r>
            <a:endParaRPr lang="zh-CN" altLang="en-US" sz="1400" b="1">
              <a:solidFill>
                <a:schemeClr val="folHlink"/>
              </a:solidFill>
            </a:endParaRPr>
          </a:p>
        </p:txBody>
      </p:sp>
      <p:sp>
        <p:nvSpPr>
          <p:cNvPr id="2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一个例子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设寄存器数目为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k=2)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25795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2759075" y="4772025"/>
            <a:ext cx="431800" cy="61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1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86021" name="Line 5"/>
          <p:cNvSpPr>
            <a:spLocks noChangeShapeType="1"/>
          </p:cNvSpPr>
          <p:nvPr/>
        </p:nvSpPr>
        <p:spPr bwMode="auto">
          <a:xfrm>
            <a:off x="2339975" y="4541838"/>
            <a:ext cx="518477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2" name="Line 6"/>
          <p:cNvSpPr>
            <a:spLocks noChangeShapeType="1"/>
          </p:cNvSpPr>
          <p:nvPr/>
        </p:nvSpPr>
        <p:spPr bwMode="auto">
          <a:xfrm>
            <a:off x="2916238" y="2362200"/>
            <a:ext cx="1258887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3" name="Line 7"/>
          <p:cNvSpPr>
            <a:spLocks noChangeShapeType="1"/>
          </p:cNvSpPr>
          <p:nvPr/>
        </p:nvSpPr>
        <p:spPr bwMode="auto">
          <a:xfrm>
            <a:off x="3492500" y="27813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4" name="Line 8"/>
          <p:cNvSpPr>
            <a:spLocks noChangeShapeType="1"/>
          </p:cNvSpPr>
          <p:nvPr/>
        </p:nvSpPr>
        <p:spPr bwMode="auto">
          <a:xfrm>
            <a:off x="3997325" y="3213100"/>
            <a:ext cx="287972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5" name="Line 9"/>
          <p:cNvSpPr>
            <a:spLocks noChangeShapeType="1"/>
          </p:cNvSpPr>
          <p:nvPr/>
        </p:nvSpPr>
        <p:spPr bwMode="auto">
          <a:xfrm>
            <a:off x="4573588" y="3636963"/>
            <a:ext cx="21590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6" name="Line 10"/>
          <p:cNvSpPr>
            <a:spLocks noChangeShapeType="1"/>
          </p:cNvSpPr>
          <p:nvPr/>
        </p:nvSpPr>
        <p:spPr bwMode="auto">
          <a:xfrm>
            <a:off x="5219700" y="40767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27" name="Rectangle 11"/>
          <p:cNvSpPr>
            <a:spLocks noChangeArrowheads="1"/>
          </p:cNvSpPr>
          <p:nvPr/>
        </p:nvSpPr>
        <p:spPr bwMode="auto">
          <a:xfrm>
            <a:off x="1763713" y="2203450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A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6028" name="Rectangle 12"/>
          <p:cNvSpPr>
            <a:spLocks noChangeArrowheads="1"/>
          </p:cNvSpPr>
          <p:nvPr/>
        </p:nvSpPr>
        <p:spPr bwMode="auto">
          <a:xfrm>
            <a:off x="1763713" y="2620963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B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6029" name="Rectangle 13"/>
          <p:cNvSpPr>
            <a:spLocks noChangeArrowheads="1"/>
          </p:cNvSpPr>
          <p:nvPr/>
        </p:nvSpPr>
        <p:spPr bwMode="auto">
          <a:xfrm>
            <a:off x="1743075" y="3090863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C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6030" name="Rectangle 14"/>
          <p:cNvSpPr>
            <a:spLocks noChangeArrowheads="1"/>
          </p:cNvSpPr>
          <p:nvPr/>
        </p:nvSpPr>
        <p:spPr bwMode="auto">
          <a:xfrm>
            <a:off x="1763713" y="3500438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D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6031" name="Rectangle 15"/>
          <p:cNvSpPr>
            <a:spLocks noChangeArrowheads="1"/>
          </p:cNvSpPr>
          <p:nvPr/>
        </p:nvSpPr>
        <p:spPr bwMode="auto">
          <a:xfrm>
            <a:off x="1763713" y="3895725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E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6032" name="Line 16"/>
          <p:cNvSpPr>
            <a:spLocks noChangeShapeType="1"/>
          </p:cNvSpPr>
          <p:nvPr/>
        </p:nvSpPr>
        <p:spPr bwMode="auto">
          <a:xfrm>
            <a:off x="2916238" y="2384425"/>
            <a:ext cx="0" cy="2159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33" name="Rectangle 17"/>
          <p:cNvSpPr>
            <a:spLocks noChangeArrowheads="1"/>
          </p:cNvSpPr>
          <p:nvPr/>
        </p:nvSpPr>
        <p:spPr bwMode="auto">
          <a:xfrm>
            <a:off x="684213" y="486886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活动队列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86038" name="Rectangle 22"/>
          <p:cNvSpPr>
            <a:spLocks noChangeArrowheads="1"/>
          </p:cNvSpPr>
          <p:nvPr/>
        </p:nvSpPr>
        <p:spPr bwMode="auto">
          <a:xfrm>
            <a:off x="3348038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2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86040" name="Line 24"/>
          <p:cNvSpPr>
            <a:spLocks noChangeShapeType="1"/>
          </p:cNvSpPr>
          <p:nvPr/>
        </p:nvSpPr>
        <p:spPr bwMode="auto">
          <a:xfrm>
            <a:off x="3492500" y="2781300"/>
            <a:ext cx="0" cy="1727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41" name="Rectangle 25"/>
          <p:cNvSpPr>
            <a:spLocks noChangeArrowheads="1"/>
          </p:cNvSpPr>
          <p:nvPr/>
        </p:nvSpPr>
        <p:spPr bwMode="auto">
          <a:xfrm>
            <a:off x="7600950" y="4435475"/>
            <a:ext cx="6477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hangingPunct="0"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  <a:latin typeface="Times New Roman" panose="02020603050405020304" charset="0"/>
                <a:ea typeface="宋体" panose="02010600030101010101" pitchFamily="2" charset="-122"/>
              </a:rPr>
              <a:t>时间</a:t>
            </a:r>
            <a:endParaRPr lang="zh-CN" altLang="en-US" sz="1400" b="1">
              <a:solidFill>
                <a:schemeClr val="folHlink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6042" name="Rectangle 26"/>
          <p:cNvSpPr>
            <a:spLocks noChangeArrowheads="1"/>
          </p:cNvSpPr>
          <p:nvPr/>
        </p:nvSpPr>
        <p:spPr bwMode="auto">
          <a:xfrm>
            <a:off x="5580063" y="1773238"/>
            <a:ext cx="13668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</a:rPr>
              <a:t>变量活动区间</a:t>
            </a:r>
            <a:endParaRPr lang="zh-CN" altLang="en-US" sz="1400" b="1">
              <a:solidFill>
                <a:schemeClr val="folHlink"/>
              </a:solidFill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一个例子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设寄存器数目为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k=2)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71"/>
    </mc:Choice>
    <mc:Fallback>
      <p:transition spd="slow" advTm="13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寄存器分配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2800" b="1" dirty="0"/>
              <a:t>诱因</a:t>
            </a:r>
            <a:endParaRPr lang="en-US" altLang="zh-CN" sz="2800" b="1" dirty="0"/>
          </a:p>
          <a:p>
            <a:pPr lvl="1" eaLnBrk="1" hangingPunct="1">
              <a:defRPr/>
            </a:pPr>
            <a:r>
              <a:rPr lang="zh-CN" altLang="en-US" sz="2400" b="1" dirty="0"/>
              <a:t>寄存器访问代价要比内存访问小得多</a:t>
            </a:r>
            <a:endParaRPr lang="en-US" altLang="zh-CN" sz="2400" b="1" dirty="0"/>
          </a:p>
          <a:p>
            <a:pPr eaLnBrk="1" hangingPunct="1">
              <a:defRPr/>
            </a:pPr>
            <a:r>
              <a:rPr lang="zh-CN" altLang="en-US" sz="2800" b="1" dirty="0"/>
              <a:t>目标</a:t>
            </a:r>
            <a:endParaRPr lang="en-US" altLang="zh-CN" sz="2800" b="1" dirty="0"/>
          </a:p>
          <a:p>
            <a:pPr lvl="1" eaLnBrk="1" hangingPunct="1">
              <a:defRPr/>
            </a:pPr>
            <a:r>
              <a:rPr lang="zh-CN" altLang="en-US" sz="2400" b="1" dirty="0"/>
              <a:t>将尽可能多的临时变量映射为寄存器</a:t>
            </a:r>
            <a:endParaRPr lang="en-US" altLang="zh-CN" sz="2400" b="1" dirty="0"/>
          </a:p>
          <a:p>
            <a:pPr eaLnBrk="1" hangingPunct="1">
              <a:defRPr/>
            </a:pPr>
            <a:r>
              <a:rPr lang="zh-CN" altLang="en-US" sz="2800" b="1" dirty="0"/>
              <a:t>算法</a:t>
            </a:r>
            <a:endParaRPr lang="en-US" altLang="zh-CN" sz="2800" b="1" dirty="0"/>
          </a:p>
          <a:p>
            <a:pPr lvl="1" eaLnBrk="1" hangingPunct="1">
              <a:defRPr/>
            </a:pPr>
            <a:r>
              <a:rPr lang="zh-CN" altLang="en-US" sz="2400" b="1" dirty="0"/>
              <a:t>基于图着色的算法</a:t>
            </a:r>
            <a:endParaRPr lang="en-US" altLang="zh-CN" sz="2400" b="1" dirty="0"/>
          </a:p>
          <a:p>
            <a:pPr lvl="1" eaLnBrk="1" hangingPunct="1">
              <a:defRPr/>
            </a:pPr>
            <a:r>
              <a:rPr lang="zh-CN" altLang="en-US" sz="2400" b="1" dirty="0"/>
              <a:t>线性扫描算法</a:t>
            </a:r>
            <a:endParaRPr lang="en-US" altLang="zh-CN" sz="2400" b="1" dirty="0"/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93"/>
    </mc:Choice>
    <mc:Fallback>
      <p:transition spd="slow" advTm="264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2759075" y="4772025"/>
            <a:ext cx="431800" cy="61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1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87045" name="Line 5"/>
          <p:cNvSpPr>
            <a:spLocks noChangeShapeType="1"/>
          </p:cNvSpPr>
          <p:nvPr/>
        </p:nvSpPr>
        <p:spPr bwMode="auto">
          <a:xfrm>
            <a:off x="2339975" y="4541838"/>
            <a:ext cx="518477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46" name="Line 6"/>
          <p:cNvSpPr>
            <a:spLocks noChangeShapeType="1"/>
          </p:cNvSpPr>
          <p:nvPr/>
        </p:nvSpPr>
        <p:spPr bwMode="auto">
          <a:xfrm>
            <a:off x="2916238" y="2362200"/>
            <a:ext cx="1258887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47" name="Line 7"/>
          <p:cNvSpPr>
            <a:spLocks noChangeShapeType="1"/>
          </p:cNvSpPr>
          <p:nvPr/>
        </p:nvSpPr>
        <p:spPr bwMode="auto">
          <a:xfrm>
            <a:off x="3492500" y="27813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48" name="Line 8"/>
          <p:cNvSpPr>
            <a:spLocks noChangeShapeType="1"/>
          </p:cNvSpPr>
          <p:nvPr/>
        </p:nvSpPr>
        <p:spPr bwMode="auto">
          <a:xfrm>
            <a:off x="3997325" y="3213100"/>
            <a:ext cx="287972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49" name="Line 9"/>
          <p:cNvSpPr>
            <a:spLocks noChangeShapeType="1"/>
          </p:cNvSpPr>
          <p:nvPr/>
        </p:nvSpPr>
        <p:spPr bwMode="auto">
          <a:xfrm>
            <a:off x="4573588" y="3636963"/>
            <a:ext cx="21590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50" name="Line 10"/>
          <p:cNvSpPr>
            <a:spLocks noChangeShapeType="1"/>
          </p:cNvSpPr>
          <p:nvPr/>
        </p:nvSpPr>
        <p:spPr bwMode="auto">
          <a:xfrm>
            <a:off x="5219700" y="40767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51" name="Rectangle 11"/>
          <p:cNvSpPr>
            <a:spLocks noChangeArrowheads="1"/>
          </p:cNvSpPr>
          <p:nvPr/>
        </p:nvSpPr>
        <p:spPr bwMode="auto">
          <a:xfrm>
            <a:off x="1763713" y="2203450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A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7052" name="Rectangle 12"/>
          <p:cNvSpPr>
            <a:spLocks noChangeArrowheads="1"/>
          </p:cNvSpPr>
          <p:nvPr/>
        </p:nvSpPr>
        <p:spPr bwMode="auto">
          <a:xfrm>
            <a:off x="1763713" y="2620963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B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7053" name="Rectangle 13"/>
          <p:cNvSpPr>
            <a:spLocks noChangeArrowheads="1"/>
          </p:cNvSpPr>
          <p:nvPr/>
        </p:nvSpPr>
        <p:spPr bwMode="auto">
          <a:xfrm>
            <a:off x="1743075" y="3090863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C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7054" name="Rectangle 14"/>
          <p:cNvSpPr>
            <a:spLocks noChangeArrowheads="1"/>
          </p:cNvSpPr>
          <p:nvPr/>
        </p:nvSpPr>
        <p:spPr bwMode="auto">
          <a:xfrm>
            <a:off x="1763713" y="3500438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D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7055" name="Rectangle 15"/>
          <p:cNvSpPr>
            <a:spLocks noChangeArrowheads="1"/>
          </p:cNvSpPr>
          <p:nvPr/>
        </p:nvSpPr>
        <p:spPr bwMode="auto">
          <a:xfrm>
            <a:off x="1763713" y="3895725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E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87056" name="Line 16"/>
          <p:cNvSpPr>
            <a:spLocks noChangeShapeType="1"/>
          </p:cNvSpPr>
          <p:nvPr/>
        </p:nvSpPr>
        <p:spPr bwMode="auto">
          <a:xfrm>
            <a:off x="2916238" y="2384425"/>
            <a:ext cx="0" cy="2159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57" name="Rectangle 17"/>
          <p:cNvSpPr>
            <a:spLocks noChangeArrowheads="1"/>
          </p:cNvSpPr>
          <p:nvPr/>
        </p:nvSpPr>
        <p:spPr bwMode="auto">
          <a:xfrm>
            <a:off x="684213" y="486886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活动队列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87058" name="Line 18"/>
          <p:cNvSpPr>
            <a:spLocks noChangeShapeType="1"/>
          </p:cNvSpPr>
          <p:nvPr/>
        </p:nvSpPr>
        <p:spPr bwMode="auto">
          <a:xfrm>
            <a:off x="3492500" y="2781300"/>
            <a:ext cx="0" cy="1727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59" name="Line 19"/>
          <p:cNvSpPr>
            <a:spLocks noChangeShapeType="1"/>
          </p:cNvSpPr>
          <p:nvPr/>
        </p:nvSpPr>
        <p:spPr bwMode="auto">
          <a:xfrm>
            <a:off x="3995738" y="3213100"/>
            <a:ext cx="0" cy="1295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62" name="Rectangle 22"/>
          <p:cNvSpPr>
            <a:spLocks noChangeArrowheads="1"/>
          </p:cNvSpPr>
          <p:nvPr/>
        </p:nvSpPr>
        <p:spPr bwMode="auto">
          <a:xfrm>
            <a:off x="3348038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2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87063" name="Rectangle 23"/>
          <p:cNvSpPr>
            <a:spLocks noChangeArrowheads="1"/>
          </p:cNvSpPr>
          <p:nvPr/>
        </p:nvSpPr>
        <p:spPr bwMode="auto">
          <a:xfrm>
            <a:off x="3840163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3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87064" name="Rectangle 24"/>
          <p:cNvSpPr>
            <a:spLocks noChangeArrowheads="1"/>
          </p:cNvSpPr>
          <p:nvPr/>
        </p:nvSpPr>
        <p:spPr bwMode="auto">
          <a:xfrm>
            <a:off x="3787775" y="6092825"/>
            <a:ext cx="1936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b="1">
                <a:solidFill>
                  <a:schemeClr val="folHlink"/>
                </a:solidFill>
              </a:rPr>
              <a:t>C</a:t>
            </a:r>
            <a:r>
              <a:rPr lang="zh-CN" altLang="en-US" b="1">
                <a:solidFill>
                  <a:schemeClr val="folHlink"/>
                </a:solidFill>
              </a:rPr>
              <a:t>：最晚结束</a:t>
            </a:r>
            <a:endParaRPr lang="zh-CN" altLang="en-US" b="1">
              <a:solidFill>
                <a:schemeClr val="folHlink"/>
              </a:solidFill>
            </a:endParaRPr>
          </a:p>
        </p:txBody>
      </p:sp>
      <p:sp>
        <p:nvSpPr>
          <p:cNvPr id="87065" name="Rectangle 25"/>
          <p:cNvSpPr>
            <a:spLocks noChangeArrowheads="1"/>
          </p:cNvSpPr>
          <p:nvPr/>
        </p:nvSpPr>
        <p:spPr bwMode="auto">
          <a:xfrm>
            <a:off x="684213" y="6092825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溢出变量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87066" name="Rectangle 26"/>
          <p:cNvSpPr>
            <a:spLocks noChangeArrowheads="1"/>
          </p:cNvSpPr>
          <p:nvPr/>
        </p:nvSpPr>
        <p:spPr bwMode="auto">
          <a:xfrm>
            <a:off x="7600950" y="4435475"/>
            <a:ext cx="6477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hangingPunct="0"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  <a:latin typeface="Times New Roman" panose="02020603050405020304" charset="0"/>
                <a:ea typeface="宋体" panose="02010600030101010101" pitchFamily="2" charset="-122"/>
              </a:rPr>
              <a:t>时间</a:t>
            </a:r>
            <a:endParaRPr lang="zh-CN" altLang="en-US" sz="1400" b="1">
              <a:solidFill>
                <a:schemeClr val="folHlink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87067" name="Rectangle 27"/>
          <p:cNvSpPr>
            <a:spLocks noChangeArrowheads="1"/>
          </p:cNvSpPr>
          <p:nvPr/>
        </p:nvSpPr>
        <p:spPr bwMode="auto">
          <a:xfrm>
            <a:off x="5580063" y="1773238"/>
            <a:ext cx="13668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</a:rPr>
              <a:t>变量活动区间</a:t>
            </a:r>
            <a:endParaRPr lang="zh-CN" altLang="en-US" sz="1400" b="1">
              <a:solidFill>
                <a:schemeClr val="folHlink"/>
              </a:solidFill>
            </a:endParaRPr>
          </a:p>
        </p:txBody>
      </p: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一个例子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设寄存器数目为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k=2)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80"/>
    </mc:Choice>
    <mc:Fallback>
      <p:transition spd="slow" advTm="2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13" name="Rectangle 9"/>
          <p:cNvSpPr>
            <a:spLocks noChangeArrowheads="1"/>
          </p:cNvSpPr>
          <p:nvPr/>
        </p:nvSpPr>
        <p:spPr bwMode="auto">
          <a:xfrm>
            <a:off x="2759075" y="4772025"/>
            <a:ext cx="431800" cy="61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1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2714" name="Line 10"/>
          <p:cNvSpPr>
            <a:spLocks noChangeShapeType="1"/>
          </p:cNvSpPr>
          <p:nvPr/>
        </p:nvSpPr>
        <p:spPr bwMode="auto">
          <a:xfrm>
            <a:off x="2339975" y="4541838"/>
            <a:ext cx="518477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15" name="Line 11"/>
          <p:cNvSpPr>
            <a:spLocks noChangeShapeType="1"/>
          </p:cNvSpPr>
          <p:nvPr/>
        </p:nvSpPr>
        <p:spPr bwMode="auto">
          <a:xfrm>
            <a:off x="2916238" y="2362200"/>
            <a:ext cx="1258887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16" name="Line 12"/>
          <p:cNvSpPr>
            <a:spLocks noChangeShapeType="1"/>
          </p:cNvSpPr>
          <p:nvPr/>
        </p:nvSpPr>
        <p:spPr bwMode="auto">
          <a:xfrm>
            <a:off x="3492500" y="27813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17" name="Line 13"/>
          <p:cNvSpPr>
            <a:spLocks noChangeShapeType="1"/>
          </p:cNvSpPr>
          <p:nvPr/>
        </p:nvSpPr>
        <p:spPr bwMode="auto">
          <a:xfrm>
            <a:off x="3997325" y="3213100"/>
            <a:ext cx="287972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18" name="Line 14"/>
          <p:cNvSpPr>
            <a:spLocks noChangeShapeType="1"/>
          </p:cNvSpPr>
          <p:nvPr/>
        </p:nvSpPr>
        <p:spPr bwMode="auto">
          <a:xfrm>
            <a:off x="4573588" y="3636963"/>
            <a:ext cx="21590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19" name="Line 15"/>
          <p:cNvSpPr>
            <a:spLocks noChangeShapeType="1"/>
          </p:cNvSpPr>
          <p:nvPr/>
        </p:nvSpPr>
        <p:spPr bwMode="auto">
          <a:xfrm>
            <a:off x="5219700" y="40767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20" name="Rectangle 16"/>
          <p:cNvSpPr>
            <a:spLocks noChangeArrowheads="1"/>
          </p:cNvSpPr>
          <p:nvPr/>
        </p:nvSpPr>
        <p:spPr bwMode="auto">
          <a:xfrm>
            <a:off x="1763713" y="2203450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A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2721" name="Rectangle 17"/>
          <p:cNvSpPr>
            <a:spLocks noChangeArrowheads="1"/>
          </p:cNvSpPr>
          <p:nvPr/>
        </p:nvSpPr>
        <p:spPr bwMode="auto">
          <a:xfrm>
            <a:off x="1763713" y="2620963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B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2722" name="Rectangle 18"/>
          <p:cNvSpPr>
            <a:spLocks noChangeArrowheads="1"/>
          </p:cNvSpPr>
          <p:nvPr/>
        </p:nvSpPr>
        <p:spPr bwMode="auto">
          <a:xfrm>
            <a:off x="1743075" y="3090863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C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2723" name="Rectangle 19"/>
          <p:cNvSpPr>
            <a:spLocks noChangeArrowheads="1"/>
          </p:cNvSpPr>
          <p:nvPr/>
        </p:nvSpPr>
        <p:spPr bwMode="auto">
          <a:xfrm>
            <a:off x="1763713" y="3500438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D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2724" name="Rectangle 20"/>
          <p:cNvSpPr>
            <a:spLocks noChangeArrowheads="1"/>
          </p:cNvSpPr>
          <p:nvPr/>
        </p:nvSpPr>
        <p:spPr bwMode="auto">
          <a:xfrm>
            <a:off x="1763713" y="3895725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E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2725" name="Line 21"/>
          <p:cNvSpPr>
            <a:spLocks noChangeShapeType="1"/>
          </p:cNvSpPr>
          <p:nvPr/>
        </p:nvSpPr>
        <p:spPr bwMode="auto">
          <a:xfrm>
            <a:off x="2916238" y="2384425"/>
            <a:ext cx="0" cy="2159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26" name="Rectangle 22"/>
          <p:cNvSpPr>
            <a:spLocks noChangeArrowheads="1"/>
          </p:cNvSpPr>
          <p:nvPr/>
        </p:nvSpPr>
        <p:spPr bwMode="auto">
          <a:xfrm>
            <a:off x="684213" y="486886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活动队列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72727" name="Line 23"/>
          <p:cNvSpPr>
            <a:spLocks noChangeShapeType="1"/>
          </p:cNvSpPr>
          <p:nvPr/>
        </p:nvSpPr>
        <p:spPr bwMode="auto">
          <a:xfrm>
            <a:off x="3492500" y="2781300"/>
            <a:ext cx="0" cy="1727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28" name="Line 24"/>
          <p:cNvSpPr>
            <a:spLocks noChangeShapeType="1"/>
          </p:cNvSpPr>
          <p:nvPr/>
        </p:nvSpPr>
        <p:spPr bwMode="auto">
          <a:xfrm>
            <a:off x="3995738" y="3213100"/>
            <a:ext cx="0" cy="1295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29" name="Line 25"/>
          <p:cNvSpPr>
            <a:spLocks noChangeShapeType="1"/>
          </p:cNvSpPr>
          <p:nvPr/>
        </p:nvSpPr>
        <p:spPr bwMode="auto">
          <a:xfrm>
            <a:off x="4572000" y="3646488"/>
            <a:ext cx="0" cy="90011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31" name="Rectangle 27"/>
          <p:cNvSpPr>
            <a:spLocks noChangeArrowheads="1"/>
          </p:cNvSpPr>
          <p:nvPr/>
        </p:nvSpPr>
        <p:spPr bwMode="auto">
          <a:xfrm>
            <a:off x="3348038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2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2732" name="Rectangle 28"/>
          <p:cNvSpPr>
            <a:spLocks noChangeArrowheads="1"/>
          </p:cNvSpPr>
          <p:nvPr/>
        </p:nvSpPr>
        <p:spPr bwMode="auto">
          <a:xfrm>
            <a:off x="3840163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3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2733" name="Rectangle 29"/>
          <p:cNvSpPr>
            <a:spLocks noChangeArrowheads="1"/>
          </p:cNvSpPr>
          <p:nvPr/>
        </p:nvSpPr>
        <p:spPr bwMode="auto">
          <a:xfrm>
            <a:off x="3787775" y="6092825"/>
            <a:ext cx="1936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b="1">
                <a:solidFill>
                  <a:schemeClr val="folHlink"/>
                </a:solidFill>
              </a:rPr>
              <a:t>C</a:t>
            </a:r>
            <a:r>
              <a:rPr lang="zh-CN" altLang="en-US" b="1">
                <a:solidFill>
                  <a:schemeClr val="folHlink"/>
                </a:solidFill>
              </a:rPr>
              <a:t>：最晚结束</a:t>
            </a:r>
            <a:endParaRPr lang="zh-CN" altLang="en-US" b="1">
              <a:solidFill>
                <a:schemeClr val="folHlink"/>
              </a:solidFill>
            </a:endParaRPr>
          </a:p>
        </p:txBody>
      </p:sp>
      <p:sp>
        <p:nvSpPr>
          <p:cNvPr id="72734" name="Rectangle 30"/>
          <p:cNvSpPr>
            <a:spLocks noChangeArrowheads="1"/>
          </p:cNvSpPr>
          <p:nvPr/>
        </p:nvSpPr>
        <p:spPr bwMode="auto">
          <a:xfrm>
            <a:off x="684213" y="6092825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溢出变量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72735" name="Rectangle 31"/>
          <p:cNvSpPr>
            <a:spLocks noChangeArrowheads="1"/>
          </p:cNvSpPr>
          <p:nvPr/>
        </p:nvSpPr>
        <p:spPr bwMode="auto">
          <a:xfrm>
            <a:off x="4427538" y="47752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4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D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2737" name="Rectangle 33"/>
          <p:cNvSpPr>
            <a:spLocks noChangeArrowheads="1"/>
          </p:cNvSpPr>
          <p:nvPr/>
        </p:nvSpPr>
        <p:spPr bwMode="auto">
          <a:xfrm>
            <a:off x="7600950" y="4435475"/>
            <a:ext cx="6477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hangingPunct="0"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  <a:latin typeface="Times New Roman" panose="02020603050405020304" charset="0"/>
                <a:ea typeface="宋体" panose="02010600030101010101" pitchFamily="2" charset="-122"/>
              </a:rPr>
              <a:t>时间</a:t>
            </a:r>
            <a:endParaRPr lang="zh-CN" altLang="en-US" sz="1400" b="1">
              <a:solidFill>
                <a:schemeClr val="folHlink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2738" name="Rectangle 34"/>
          <p:cNvSpPr>
            <a:spLocks noChangeArrowheads="1"/>
          </p:cNvSpPr>
          <p:nvPr/>
        </p:nvSpPr>
        <p:spPr bwMode="auto">
          <a:xfrm>
            <a:off x="5580063" y="1773238"/>
            <a:ext cx="13668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</a:rPr>
              <a:t>变量活动区间</a:t>
            </a:r>
            <a:endParaRPr lang="zh-CN" altLang="en-US" sz="1400" b="1">
              <a:solidFill>
                <a:schemeClr val="folHlink"/>
              </a:solidFill>
            </a:endParaRPr>
          </a:p>
        </p:txBody>
      </p:sp>
      <p:sp>
        <p:nvSpPr>
          <p:cNvPr id="27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一个例子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设寄存器数目为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k=2)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28518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8" name="Rectangle 10"/>
          <p:cNvSpPr>
            <a:spLocks noChangeArrowheads="1"/>
          </p:cNvSpPr>
          <p:nvPr/>
        </p:nvSpPr>
        <p:spPr bwMode="auto">
          <a:xfrm>
            <a:off x="2759075" y="4772025"/>
            <a:ext cx="431800" cy="61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1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3739" name="Line 11"/>
          <p:cNvSpPr>
            <a:spLocks noChangeShapeType="1"/>
          </p:cNvSpPr>
          <p:nvPr/>
        </p:nvSpPr>
        <p:spPr bwMode="auto">
          <a:xfrm>
            <a:off x="2339975" y="4541838"/>
            <a:ext cx="518477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  <a:tail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0" name="Line 12"/>
          <p:cNvSpPr>
            <a:spLocks noChangeShapeType="1"/>
          </p:cNvSpPr>
          <p:nvPr/>
        </p:nvSpPr>
        <p:spPr bwMode="auto">
          <a:xfrm>
            <a:off x="2916238" y="2362200"/>
            <a:ext cx="1258887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1" name="Line 13"/>
          <p:cNvSpPr>
            <a:spLocks noChangeShapeType="1"/>
          </p:cNvSpPr>
          <p:nvPr/>
        </p:nvSpPr>
        <p:spPr bwMode="auto">
          <a:xfrm>
            <a:off x="3492500" y="27813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2" name="Line 14"/>
          <p:cNvSpPr>
            <a:spLocks noChangeShapeType="1"/>
          </p:cNvSpPr>
          <p:nvPr/>
        </p:nvSpPr>
        <p:spPr bwMode="auto">
          <a:xfrm>
            <a:off x="3997325" y="3213100"/>
            <a:ext cx="2879725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3" name="Line 15"/>
          <p:cNvSpPr>
            <a:spLocks noChangeShapeType="1"/>
          </p:cNvSpPr>
          <p:nvPr/>
        </p:nvSpPr>
        <p:spPr bwMode="auto">
          <a:xfrm>
            <a:off x="4573588" y="3636963"/>
            <a:ext cx="21590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4" name="Line 16"/>
          <p:cNvSpPr>
            <a:spLocks noChangeShapeType="1"/>
          </p:cNvSpPr>
          <p:nvPr/>
        </p:nvSpPr>
        <p:spPr bwMode="auto">
          <a:xfrm>
            <a:off x="5219700" y="4076700"/>
            <a:ext cx="1295400" cy="0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45" name="Rectangle 17"/>
          <p:cNvSpPr>
            <a:spLocks noChangeArrowheads="1"/>
          </p:cNvSpPr>
          <p:nvPr/>
        </p:nvSpPr>
        <p:spPr bwMode="auto">
          <a:xfrm>
            <a:off x="1763713" y="2203450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A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3746" name="Rectangle 18"/>
          <p:cNvSpPr>
            <a:spLocks noChangeArrowheads="1"/>
          </p:cNvSpPr>
          <p:nvPr/>
        </p:nvSpPr>
        <p:spPr bwMode="auto">
          <a:xfrm>
            <a:off x="1763713" y="2620963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B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3747" name="Rectangle 19"/>
          <p:cNvSpPr>
            <a:spLocks noChangeArrowheads="1"/>
          </p:cNvSpPr>
          <p:nvPr/>
        </p:nvSpPr>
        <p:spPr bwMode="auto">
          <a:xfrm>
            <a:off x="1743075" y="3090863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C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3748" name="Rectangle 20"/>
          <p:cNvSpPr>
            <a:spLocks noChangeArrowheads="1"/>
          </p:cNvSpPr>
          <p:nvPr/>
        </p:nvSpPr>
        <p:spPr bwMode="auto">
          <a:xfrm>
            <a:off x="1763713" y="3500438"/>
            <a:ext cx="368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D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3749" name="Rectangle 21"/>
          <p:cNvSpPr>
            <a:spLocks noChangeArrowheads="1"/>
          </p:cNvSpPr>
          <p:nvPr/>
        </p:nvSpPr>
        <p:spPr bwMode="auto">
          <a:xfrm>
            <a:off x="1763713" y="3895725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folHlink"/>
                </a:solidFill>
              </a:rPr>
              <a:t>E</a:t>
            </a:r>
            <a:endParaRPr lang="zh-CN" altLang="en-US" sz="2000" b="1">
              <a:solidFill>
                <a:schemeClr val="folHlink"/>
              </a:solidFill>
            </a:endParaRPr>
          </a:p>
        </p:txBody>
      </p:sp>
      <p:sp>
        <p:nvSpPr>
          <p:cNvPr id="73750" name="Line 22"/>
          <p:cNvSpPr>
            <a:spLocks noChangeShapeType="1"/>
          </p:cNvSpPr>
          <p:nvPr/>
        </p:nvSpPr>
        <p:spPr bwMode="auto">
          <a:xfrm>
            <a:off x="2916238" y="2384425"/>
            <a:ext cx="0" cy="2159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51" name="Rectangle 23"/>
          <p:cNvSpPr>
            <a:spLocks noChangeArrowheads="1"/>
          </p:cNvSpPr>
          <p:nvPr/>
        </p:nvSpPr>
        <p:spPr bwMode="auto">
          <a:xfrm>
            <a:off x="684213" y="4868863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活动队列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73752" name="Line 24"/>
          <p:cNvSpPr>
            <a:spLocks noChangeShapeType="1"/>
          </p:cNvSpPr>
          <p:nvPr/>
        </p:nvSpPr>
        <p:spPr bwMode="auto">
          <a:xfrm>
            <a:off x="3492500" y="2781300"/>
            <a:ext cx="0" cy="1727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53" name="Line 25"/>
          <p:cNvSpPr>
            <a:spLocks noChangeShapeType="1"/>
          </p:cNvSpPr>
          <p:nvPr/>
        </p:nvSpPr>
        <p:spPr bwMode="auto">
          <a:xfrm>
            <a:off x="3995738" y="3213100"/>
            <a:ext cx="0" cy="1295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54" name="Line 26"/>
          <p:cNvSpPr>
            <a:spLocks noChangeShapeType="1"/>
          </p:cNvSpPr>
          <p:nvPr/>
        </p:nvSpPr>
        <p:spPr bwMode="auto">
          <a:xfrm>
            <a:off x="4572000" y="3646488"/>
            <a:ext cx="0" cy="90011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55" name="Line 27"/>
          <p:cNvSpPr>
            <a:spLocks noChangeShapeType="1"/>
          </p:cNvSpPr>
          <p:nvPr/>
        </p:nvSpPr>
        <p:spPr bwMode="auto">
          <a:xfrm>
            <a:off x="5219700" y="4075113"/>
            <a:ext cx="0" cy="431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56" name="Rectangle 28"/>
          <p:cNvSpPr>
            <a:spLocks noChangeArrowheads="1"/>
          </p:cNvSpPr>
          <p:nvPr/>
        </p:nvSpPr>
        <p:spPr bwMode="auto">
          <a:xfrm>
            <a:off x="3348038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2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3757" name="Rectangle 29"/>
          <p:cNvSpPr>
            <a:spLocks noChangeArrowheads="1"/>
          </p:cNvSpPr>
          <p:nvPr/>
        </p:nvSpPr>
        <p:spPr bwMode="auto">
          <a:xfrm>
            <a:off x="3840163" y="47625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3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A 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3758" name="Rectangle 30"/>
          <p:cNvSpPr>
            <a:spLocks noChangeArrowheads="1"/>
          </p:cNvSpPr>
          <p:nvPr/>
        </p:nvSpPr>
        <p:spPr bwMode="auto">
          <a:xfrm>
            <a:off x="3787775" y="6092825"/>
            <a:ext cx="1936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b="1">
                <a:solidFill>
                  <a:schemeClr val="folHlink"/>
                </a:solidFill>
              </a:rPr>
              <a:t>C</a:t>
            </a:r>
            <a:r>
              <a:rPr lang="zh-CN" altLang="en-US" b="1">
                <a:solidFill>
                  <a:schemeClr val="folHlink"/>
                </a:solidFill>
              </a:rPr>
              <a:t>：最晚结束</a:t>
            </a:r>
            <a:endParaRPr lang="zh-CN" altLang="en-US" b="1">
              <a:solidFill>
                <a:schemeClr val="folHlink"/>
              </a:solidFill>
            </a:endParaRPr>
          </a:p>
        </p:txBody>
      </p:sp>
      <p:sp>
        <p:nvSpPr>
          <p:cNvPr id="73759" name="Rectangle 31"/>
          <p:cNvSpPr>
            <a:spLocks noChangeArrowheads="1"/>
          </p:cNvSpPr>
          <p:nvPr/>
        </p:nvSpPr>
        <p:spPr bwMode="auto">
          <a:xfrm>
            <a:off x="684213" y="6092825"/>
            <a:ext cx="1403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>
                <a:solidFill>
                  <a:schemeClr val="folHlink"/>
                </a:solidFill>
              </a:rPr>
              <a:t>溢出变量</a:t>
            </a:r>
            <a:endParaRPr lang="zh-CN" altLang="en-US">
              <a:solidFill>
                <a:schemeClr val="folHlink"/>
              </a:solidFill>
            </a:endParaRPr>
          </a:p>
        </p:txBody>
      </p:sp>
      <p:sp>
        <p:nvSpPr>
          <p:cNvPr id="73760" name="Rectangle 32"/>
          <p:cNvSpPr>
            <a:spLocks noChangeArrowheads="1"/>
          </p:cNvSpPr>
          <p:nvPr/>
        </p:nvSpPr>
        <p:spPr bwMode="auto">
          <a:xfrm>
            <a:off x="4427538" y="4775200"/>
            <a:ext cx="431800" cy="1258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4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B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D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3761" name="Rectangle 33"/>
          <p:cNvSpPr>
            <a:spLocks noChangeArrowheads="1"/>
          </p:cNvSpPr>
          <p:nvPr/>
        </p:nvSpPr>
        <p:spPr bwMode="auto">
          <a:xfrm>
            <a:off x="5067300" y="4792663"/>
            <a:ext cx="431800" cy="1258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5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D</a:t>
            </a: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endParaRPr lang="en-US" altLang="zh-CN" sz="1400" b="1">
              <a:solidFill>
                <a:schemeClr val="folHlink"/>
              </a:solidFill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1400" b="1">
                <a:solidFill>
                  <a:schemeClr val="folHlink"/>
                </a:solidFill>
              </a:rPr>
              <a:t>E</a:t>
            </a:r>
            <a:endParaRPr lang="en-US" altLang="zh-CN" sz="1400" b="1">
              <a:solidFill>
                <a:schemeClr val="folHlink"/>
              </a:solidFill>
            </a:endParaRPr>
          </a:p>
        </p:txBody>
      </p:sp>
      <p:sp>
        <p:nvSpPr>
          <p:cNvPr id="73762" name="Text Box 34"/>
          <p:cNvSpPr txBox="1">
            <a:spLocks noChangeArrowheads="1"/>
          </p:cNvSpPr>
          <p:nvPr/>
        </p:nvSpPr>
        <p:spPr bwMode="auto">
          <a:xfrm>
            <a:off x="6516688" y="6092825"/>
            <a:ext cx="22431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>
                <a:solidFill>
                  <a:schemeClr val="folHlink"/>
                </a:solidFill>
              </a:rPr>
              <a:t>只有</a:t>
            </a:r>
            <a:r>
              <a:rPr lang="en-US" altLang="zh-CN" b="1">
                <a:solidFill>
                  <a:schemeClr val="folHlink"/>
                </a:solidFill>
              </a:rPr>
              <a:t>C</a:t>
            </a:r>
            <a:r>
              <a:rPr lang="zh-CN" altLang="en-US" b="1">
                <a:solidFill>
                  <a:schemeClr val="folHlink"/>
                </a:solidFill>
              </a:rPr>
              <a:t>溢出过！</a:t>
            </a:r>
            <a:endParaRPr lang="zh-CN" altLang="en-US" b="1">
              <a:solidFill>
                <a:schemeClr val="folHlink"/>
              </a:solidFill>
            </a:endParaRPr>
          </a:p>
        </p:txBody>
      </p:sp>
      <p:sp>
        <p:nvSpPr>
          <p:cNvPr id="73763" name="Rectangle 35"/>
          <p:cNvSpPr>
            <a:spLocks noChangeArrowheads="1"/>
          </p:cNvSpPr>
          <p:nvPr/>
        </p:nvSpPr>
        <p:spPr bwMode="auto">
          <a:xfrm>
            <a:off x="7600950" y="4435475"/>
            <a:ext cx="6477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eaLnBrk="0" hangingPunct="0"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  <a:latin typeface="Times New Roman" panose="02020603050405020304" charset="0"/>
                <a:ea typeface="宋体" panose="02010600030101010101" pitchFamily="2" charset="-122"/>
              </a:rPr>
              <a:t>时间</a:t>
            </a:r>
            <a:endParaRPr lang="zh-CN" altLang="en-US" sz="1400" b="1">
              <a:solidFill>
                <a:schemeClr val="folHlink"/>
              </a:solidFill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73764" name="Rectangle 36"/>
          <p:cNvSpPr>
            <a:spLocks noChangeArrowheads="1"/>
          </p:cNvSpPr>
          <p:nvPr/>
        </p:nvSpPr>
        <p:spPr bwMode="auto">
          <a:xfrm>
            <a:off x="5580063" y="1773238"/>
            <a:ext cx="1366837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80000"/>
              </a:lnSpc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1400" b="1">
                <a:solidFill>
                  <a:schemeClr val="folHlink"/>
                </a:solidFill>
              </a:rPr>
              <a:t>变量活动区间</a:t>
            </a:r>
            <a:endParaRPr lang="zh-CN" altLang="en-US" sz="1400" b="1">
              <a:solidFill>
                <a:schemeClr val="folHlink"/>
              </a:solidFill>
            </a:endParaRPr>
          </a:p>
        </p:txBody>
      </p:sp>
      <p:sp>
        <p:nvSpPr>
          <p:cNvPr id="30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一个例子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(</a:t>
            </a:r>
            <a:r>
              <a:rPr lang="zh-CN" altLang="en-US" dirty="0">
                <a:latin typeface="仿宋" panose="02010609060101010101" pitchFamily="49" charset="-122"/>
                <a:ea typeface="仿宋" panose="02010609060101010101" pitchFamily="49" charset="-122"/>
              </a:rPr>
              <a:t>设寄存器数目为</a:t>
            </a:r>
            <a:r>
              <a:rPr lang="en-US" altLang="zh-CN" dirty="0">
                <a:latin typeface="仿宋" panose="02010609060101010101" pitchFamily="49" charset="-122"/>
                <a:ea typeface="仿宋" panose="02010609060101010101" pitchFamily="49" charset="-122"/>
              </a:rPr>
              <a:t>k=2)</a:t>
            </a:r>
            <a:endParaRPr lang="zh-CN" altLang="en-US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med" advTm="23191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作业要求</a:t>
            </a:r>
            <a:endParaRPr lang="zh-CN" altLang="en-US" dirty="0"/>
          </a:p>
        </p:txBody>
      </p:sp>
      <p:sp>
        <p:nvSpPr>
          <p:cNvPr id="7065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800" b="1" dirty="0">
                <a:latin typeface="+mn-lt"/>
              </a:rPr>
              <a:t>目标</a:t>
            </a:r>
            <a:endParaRPr lang="en-US" altLang="zh-CN" sz="2800" b="1" dirty="0">
              <a:latin typeface="+mn-lt"/>
            </a:endParaRPr>
          </a:p>
          <a:p>
            <a:pPr lvl="1" eaLnBrk="1" hangingPunct="1">
              <a:spcAft>
                <a:spcPts val="600"/>
              </a:spcAft>
            </a:pPr>
            <a:r>
              <a:rPr lang="zh-CN" altLang="en-US" sz="2400" b="1" dirty="0">
                <a:latin typeface="+mn-lt"/>
              </a:rPr>
              <a:t>将任意给定的符合</a:t>
            </a:r>
            <a:r>
              <a:rPr lang="en-US" altLang="zh-CN" sz="2400" b="1" dirty="0">
                <a:latin typeface="+mn-lt"/>
              </a:rPr>
              <a:t> “</a:t>
            </a:r>
            <a:r>
              <a:rPr lang="zh-CN" altLang="en-US" sz="2400" b="1" dirty="0">
                <a:latin typeface="+mn-lt"/>
              </a:rPr>
              <a:t>符合</a:t>
            </a:r>
            <a:r>
              <a:rPr lang="en-US" altLang="zh-CN" sz="2400" b="1" dirty="0" err="1">
                <a:latin typeface="+mn-lt"/>
              </a:rPr>
              <a:t>Spiglet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规范的代码</a:t>
            </a:r>
            <a:r>
              <a:rPr lang="en-US" altLang="zh-CN" sz="2400" b="1" dirty="0">
                <a:latin typeface="+mn-lt"/>
              </a:rPr>
              <a:t>”</a:t>
            </a:r>
            <a:r>
              <a:rPr lang="zh-CN" altLang="en-US" sz="2400" b="1" dirty="0">
                <a:latin typeface="+mn-lt"/>
              </a:rPr>
              <a:t>正确地翻译为</a:t>
            </a:r>
            <a:r>
              <a:rPr lang="en-US" altLang="zh-CN" sz="2400" b="1" dirty="0">
                <a:latin typeface="+mn-lt"/>
              </a:rPr>
              <a:t> “</a:t>
            </a:r>
            <a:r>
              <a:rPr lang="zh-CN" altLang="en-US" sz="2400" b="1" dirty="0">
                <a:latin typeface="+mn-lt"/>
              </a:rPr>
              <a:t>符合</a:t>
            </a:r>
            <a:r>
              <a:rPr lang="en-US" altLang="zh-CN" sz="2400" b="1" dirty="0">
                <a:latin typeface="+mn-lt"/>
              </a:rPr>
              <a:t>Kanga </a:t>
            </a:r>
            <a:r>
              <a:rPr lang="zh-CN" altLang="en-US" sz="2400" b="1" dirty="0">
                <a:latin typeface="+mn-lt"/>
              </a:rPr>
              <a:t>规范的代码</a:t>
            </a:r>
            <a:r>
              <a:rPr lang="en-US" altLang="zh-CN" sz="2400" b="1" dirty="0">
                <a:latin typeface="+mn-lt"/>
              </a:rPr>
              <a:t>”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spcAft>
                <a:spcPts val="1800"/>
              </a:spcAft>
            </a:pPr>
            <a:r>
              <a:rPr lang="zh-CN" altLang="en-US" sz="2400" b="1" dirty="0">
                <a:latin typeface="+mn-lt"/>
              </a:rPr>
              <a:t>主要工作：活性分析和寄存器分配：</a:t>
            </a:r>
            <a:r>
              <a:rPr lang="en-US" altLang="zh-CN" sz="2400" b="1" dirty="0">
                <a:solidFill>
                  <a:srgbClr val="FF0000"/>
                </a:solidFill>
                <a:latin typeface="+mn-lt"/>
              </a:rPr>
              <a:t>60%</a:t>
            </a:r>
            <a:endParaRPr lang="en-US" altLang="zh-CN" sz="2400" b="1" dirty="0">
              <a:solidFill>
                <a:srgbClr val="FF0000"/>
              </a:solidFill>
              <a:latin typeface="+mn-lt"/>
            </a:endParaRPr>
          </a:p>
          <a:p>
            <a:r>
              <a:rPr lang="en-US" altLang="zh-CN" sz="2800" b="1" dirty="0" err="1">
                <a:solidFill>
                  <a:srgbClr val="FF0000"/>
                </a:solidFill>
                <a:latin typeface="+mn-lt"/>
              </a:rPr>
              <a:t>ddl</a:t>
            </a:r>
            <a:r>
              <a:rPr lang="en-US" altLang="zh-CN" sz="2800" b="1" dirty="0">
                <a:solidFill>
                  <a:srgbClr val="FF0000"/>
                </a:solidFill>
                <a:latin typeface="+mn-lt"/>
              </a:rPr>
              <a:t>: 5.24 23:59</a:t>
            </a:r>
            <a:endParaRPr lang="en-US" altLang="zh-CN" sz="2800" b="1" dirty="0">
              <a:solidFill>
                <a:srgbClr val="FF0000"/>
              </a:solidFill>
              <a:latin typeface="+mn-lt"/>
            </a:endParaRPr>
          </a:p>
          <a:p>
            <a:pPr lvl="1"/>
            <a:r>
              <a:rPr lang="zh-CN" altLang="en-US" sz="2400" b="1" dirty="0">
                <a:latin typeface="+mn-lt"/>
              </a:rPr>
              <a:t>迟交减</a:t>
            </a:r>
            <a:r>
              <a:rPr lang="en-US" altLang="zh-CN" sz="2400" b="1" dirty="0">
                <a:latin typeface="+mn-lt"/>
              </a:rPr>
              <a:t>50%</a:t>
            </a:r>
            <a:endParaRPr lang="en-US" altLang="zh-CN" sz="2400" b="1" dirty="0">
              <a:latin typeface="+mn-lt"/>
            </a:endParaRPr>
          </a:p>
          <a:p>
            <a:r>
              <a:rPr lang="zh-CN" altLang="en-US" sz="2800" b="1" dirty="0">
                <a:latin typeface="+mn-lt"/>
              </a:rPr>
              <a:t>代码打包发送至</a:t>
            </a:r>
            <a:r>
              <a:rPr lang="en-US" altLang="zh-CN" sz="2800" b="1" dirty="0">
                <a:latin typeface="+mn-lt"/>
              </a:rPr>
              <a:t>liutian@pku.edu.cn</a:t>
            </a:r>
            <a:endParaRPr lang="en-US" altLang="zh-CN" sz="2800" b="1" dirty="0">
              <a:latin typeface="+mn-lt"/>
            </a:endParaRPr>
          </a:p>
          <a:p>
            <a:r>
              <a:rPr lang="zh-CN" altLang="en-US" sz="2800" b="1" dirty="0">
                <a:latin typeface="+mn-lt"/>
              </a:rPr>
              <a:t>邮件题目 </a:t>
            </a:r>
            <a:r>
              <a:rPr lang="en-US" altLang="zh-CN" sz="2800" b="1" dirty="0">
                <a:latin typeface="+mn-lt"/>
              </a:rPr>
              <a:t>[compiler20]HW4_</a:t>
            </a:r>
            <a:r>
              <a:rPr lang="zh-CN" altLang="en-US" sz="2800" b="1" dirty="0">
                <a:latin typeface="+mn-lt"/>
              </a:rPr>
              <a:t>学号</a:t>
            </a:r>
            <a:endParaRPr lang="en-US" altLang="zh-CN" sz="2800" b="1" dirty="0">
              <a:latin typeface="+mn-lt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22"/>
    </mc:Choice>
    <mc:Fallback>
      <p:transition spd="slow" advTm="72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4722"/>
          </a:xfrm>
        </p:spPr>
        <p:txBody>
          <a:bodyPr/>
          <a:lstStyle/>
          <a:p>
            <a:r>
              <a:rPr lang="en-US" altLang="zh-CN" sz="6000" dirty="0">
                <a:latin typeface="+mn-lt"/>
              </a:rPr>
              <a:t>Thanks!</a:t>
            </a:r>
            <a:endParaRPr lang="zh-CN" altLang="en-US" sz="6000" dirty="0">
              <a:latin typeface="+mn-lt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46"/>
    </mc:Choice>
    <mc:Fallback>
      <p:transition spd="slow" advTm="9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基于图着色的算法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600200"/>
            <a:ext cx="8579296" cy="452596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400" b="1" dirty="0">
                <a:latin typeface="+mn-lt"/>
              </a:rPr>
              <a:t>两个变量互相干扰（ </a:t>
            </a:r>
            <a:r>
              <a:rPr lang="en-US" altLang="zh-CN" sz="2400" b="1" dirty="0">
                <a:latin typeface="+mn-lt"/>
              </a:rPr>
              <a:t>Interference</a:t>
            </a:r>
            <a:r>
              <a:rPr lang="en-US" altLang="zh-CN" sz="2400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），如果</a:t>
            </a:r>
            <a:endParaRPr lang="en-US" altLang="zh-CN" sz="2400" b="1" dirty="0">
              <a:latin typeface="+mn-lt"/>
            </a:endParaRPr>
          </a:p>
          <a:p>
            <a:pPr marL="400050" lvl="1" indent="0" eaLnBrk="1" hangingPunct="1">
              <a:buNone/>
              <a:defRPr/>
            </a:pPr>
            <a:r>
              <a:rPr lang="en-US" altLang="zh-CN" sz="1800" b="1" dirty="0">
                <a:latin typeface="+mn-lt"/>
              </a:rPr>
              <a:t>1</a:t>
            </a:r>
            <a:r>
              <a:rPr lang="zh-CN" altLang="en-US" sz="1800" b="1" dirty="0">
                <a:latin typeface="+mn-lt"/>
              </a:rPr>
              <a:t>）都初始活跃。例如：过程入口处的调用参数之间</a:t>
            </a:r>
            <a:endParaRPr lang="en-US" altLang="zh-CN" sz="1800" b="1" dirty="0">
              <a:latin typeface="+mn-lt"/>
            </a:endParaRPr>
          </a:p>
          <a:p>
            <a:pPr marL="400050" lvl="1" indent="0" eaLnBrk="1" hangingPunct="1">
              <a:buNone/>
              <a:defRPr/>
            </a:pPr>
            <a:r>
              <a:rPr lang="en-US" altLang="zh-CN" sz="1800" b="1" dirty="0">
                <a:latin typeface="+mn-lt"/>
              </a:rPr>
              <a:t>2</a:t>
            </a:r>
            <a:r>
              <a:rPr lang="zh-CN" altLang="en-US" sz="1800" b="1" dirty="0">
                <a:latin typeface="+mn-lt"/>
              </a:rPr>
              <a:t>）在过程的任何一个语句中同时活跃</a:t>
            </a:r>
            <a:endParaRPr lang="en-US" altLang="zh-CN" sz="1800" b="1" dirty="0">
              <a:latin typeface="+mn-lt"/>
            </a:endParaRPr>
          </a:p>
          <a:p>
            <a:pPr eaLnBrk="1" hangingPunct="1">
              <a:defRPr/>
            </a:pPr>
            <a:endParaRPr lang="en-US" altLang="zh-CN" sz="2400" b="1" dirty="0">
              <a:latin typeface="+mn-lt"/>
            </a:endParaRPr>
          </a:p>
          <a:p>
            <a:pPr eaLnBrk="1" hangingPunct="1">
              <a:defRPr/>
            </a:pPr>
            <a:r>
              <a:rPr lang="zh-CN" altLang="en-US" sz="2400" b="1" dirty="0">
                <a:latin typeface="+mn-lt"/>
              </a:rPr>
              <a:t>可以借助干扰图（</a:t>
            </a:r>
            <a:r>
              <a:rPr lang="en-US" altLang="zh-CN" sz="2400" b="1" dirty="0">
                <a:latin typeface="+mn-lt"/>
              </a:rPr>
              <a:t>Interference Graph</a:t>
            </a:r>
            <a:r>
              <a:rPr lang="zh-CN" altLang="en-US" sz="2400" b="1" dirty="0">
                <a:latin typeface="+mn-lt"/>
              </a:rPr>
              <a:t>）将寄存器分配给变量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buFontTx/>
              <a:buChar char="•"/>
              <a:defRPr/>
            </a:pPr>
            <a:r>
              <a:rPr lang="zh-CN" altLang="en-US" sz="2000" b="1" dirty="0">
                <a:latin typeface="+mn-lt"/>
              </a:rPr>
              <a:t>图的节点是变量</a:t>
            </a:r>
            <a:endParaRPr lang="en-US" altLang="zh-CN" sz="2000" b="1" dirty="0">
              <a:latin typeface="+mn-lt"/>
            </a:endParaRPr>
          </a:p>
          <a:p>
            <a:pPr lvl="1" eaLnBrk="1" hangingPunct="1">
              <a:buFontTx/>
              <a:buChar char="•"/>
              <a:defRPr/>
            </a:pPr>
            <a:r>
              <a:rPr lang="zh-CN" altLang="en-US" sz="2000" b="1" dirty="0">
                <a:latin typeface="+mn-lt"/>
              </a:rPr>
              <a:t>图的边连接互相干扰的变量</a:t>
            </a:r>
            <a:endParaRPr lang="en-US" altLang="zh-CN" sz="2000" b="1" dirty="0">
              <a:latin typeface="+mn-lt"/>
            </a:endParaRPr>
          </a:p>
          <a:p>
            <a:pPr lvl="1" eaLnBrk="1" hangingPunct="1">
              <a:buFontTx/>
              <a:buChar char="•"/>
              <a:defRPr/>
            </a:pPr>
            <a:r>
              <a:rPr lang="zh-CN" altLang="en-US" sz="2000" b="1" dirty="0">
                <a:latin typeface="+mn-lt"/>
              </a:rPr>
              <a:t>节点将被着色，对应于寄存器被分配给变量</a:t>
            </a:r>
            <a:endParaRPr lang="en-US" altLang="zh-CN" sz="2000" b="1" dirty="0">
              <a:latin typeface="+mn-lt"/>
            </a:endParaRPr>
          </a:p>
          <a:p>
            <a:pPr lvl="1" eaLnBrk="1" hangingPunct="1">
              <a:buFontTx/>
              <a:buChar char="•"/>
              <a:defRPr/>
            </a:pPr>
            <a:r>
              <a:rPr lang="zh-CN" altLang="en-US" sz="2000" b="1" dirty="0">
                <a:latin typeface="+mn-lt"/>
              </a:rPr>
              <a:t>每条边连接的节点颜色必须不同</a:t>
            </a:r>
            <a:endParaRPr lang="en-US" altLang="zh-CN" sz="2000" b="1" dirty="0">
              <a:latin typeface="+mn-lt"/>
            </a:endParaRPr>
          </a:p>
          <a:p>
            <a:endParaRPr lang="zh-CN" altLang="en-US" sz="2400" dirty="0">
              <a:latin typeface="+mn-lt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36"/>
    </mc:Choice>
    <mc:Fallback>
      <p:transition spd="slow" advTm="5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 dirty="0">
                <a:latin typeface="+mn-lt"/>
              </a:rPr>
              <a:t>着色算法</a:t>
            </a:r>
            <a:endParaRPr lang="en-US" altLang="zh-CN" sz="4000" dirty="0">
              <a:latin typeface="+mn-lt"/>
            </a:endParaRPr>
          </a:p>
        </p:txBody>
      </p:sp>
      <p:sp>
        <p:nvSpPr>
          <p:cNvPr id="217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11560" y="1484784"/>
            <a:ext cx="7772400" cy="4760913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zh-CN" altLang="en-US" sz="2800" b="1" dirty="0">
                <a:latin typeface="+mn-lt"/>
              </a:rPr>
              <a:t>第一步：简化</a:t>
            </a:r>
            <a:endParaRPr lang="en-US" altLang="zh-CN" sz="28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latin typeface="+mn-lt"/>
              </a:rPr>
              <a:t>    1</a:t>
            </a:r>
            <a:r>
              <a:rPr lang="zh-CN" altLang="en-US" sz="2000" b="1" dirty="0">
                <a:latin typeface="+mn-lt"/>
              </a:rPr>
              <a:t>）找一个邻居数目小于等于</a:t>
            </a:r>
            <a:r>
              <a:rPr lang="en-US" altLang="zh-CN" sz="2000" b="1" dirty="0">
                <a:latin typeface="+mn-lt"/>
              </a:rPr>
              <a:t>k-1</a:t>
            </a:r>
            <a:r>
              <a:rPr lang="zh-CN" altLang="en-US" sz="2000" b="1" dirty="0">
                <a:latin typeface="+mn-lt"/>
              </a:rPr>
              <a:t>的节点</a:t>
            </a:r>
            <a:endParaRPr lang="en-US" altLang="zh-CN" sz="20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latin typeface="+mn-lt"/>
              </a:rPr>
              <a:t>    2</a:t>
            </a:r>
            <a:r>
              <a:rPr lang="zh-CN" altLang="en-US" sz="2000" b="1" dirty="0">
                <a:latin typeface="+mn-lt"/>
              </a:rPr>
              <a:t>）将其从图中删除，得到一个简化的图</a:t>
            </a:r>
            <a:endParaRPr lang="en-US" altLang="zh-CN" sz="20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latin typeface="+mn-lt"/>
              </a:rPr>
              <a:t>    3</a:t>
            </a:r>
            <a:r>
              <a:rPr lang="zh-CN" altLang="en-US" sz="2000" b="1" dirty="0">
                <a:latin typeface="+mn-lt"/>
              </a:rPr>
              <a:t>）放到一个</a:t>
            </a:r>
            <a:r>
              <a:rPr kumimoji="0" lang="zh-CN" altLang="en-US" sz="2000" b="1" dirty="0">
                <a:latin typeface="+mn-lt"/>
              </a:rPr>
              <a:t>栈</a:t>
            </a:r>
            <a:r>
              <a:rPr lang="zh-CN" altLang="en-US" sz="2000" b="1" dirty="0">
                <a:latin typeface="+mn-lt"/>
              </a:rPr>
              <a:t>中</a:t>
            </a:r>
            <a:endParaRPr lang="en-US" altLang="zh-CN" sz="2000" b="1" dirty="0">
              <a:latin typeface="+mn-lt"/>
            </a:endParaRPr>
          </a:p>
          <a:p>
            <a:pPr eaLnBrk="1" hangingPunct="1">
              <a:spcBef>
                <a:spcPts val="1200"/>
              </a:spcBef>
              <a:defRPr/>
            </a:pPr>
            <a:r>
              <a:rPr lang="zh-CN" altLang="en-US" sz="2800" b="1" dirty="0">
                <a:latin typeface="+mn-lt"/>
              </a:rPr>
              <a:t>第二步：着色</a:t>
            </a:r>
            <a:endParaRPr lang="en-US" altLang="zh-CN" sz="28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latin typeface="+mn-lt"/>
              </a:rPr>
              <a:t>   </a:t>
            </a:r>
            <a:r>
              <a:rPr lang="zh-CN" altLang="en-US" sz="2000" b="1" dirty="0">
                <a:latin typeface="+mn-lt"/>
              </a:rPr>
              <a:t>当简化的图成功地着色后，将该节点着色（用不同于所有相邻点的颜色）</a:t>
            </a:r>
            <a:endParaRPr lang="en-US" altLang="zh-CN" sz="20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000" b="1" dirty="0">
                <a:latin typeface="+mn-lt"/>
              </a:rPr>
              <a:t>    </a:t>
            </a:r>
            <a:r>
              <a:rPr lang="zh-CN" altLang="en-US" sz="2000" b="1" dirty="0">
                <a:latin typeface="+mn-lt"/>
              </a:rPr>
              <a:t>这是一个递归过程！</a:t>
            </a:r>
            <a:endParaRPr lang="en-US" altLang="zh-CN" sz="2000" b="1" dirty="0">
              <a:latin typeface="+mn-lt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80"/>
    </mc:Choice>
    <mc:Fallback>
      <p:transition spd="slow" advTm="48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9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9140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9141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9142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19143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19150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9151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19152" name="Line 16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19153" name="Oval 17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9154" name="Text Box 18"/>
          <p:cNvSpPr txBox="1">
            <a:spLocks noChangeArrowheads="1"/>
          </p:cNvSpPr>
          <p:nvPr/>
        </p:nvSpPr>
        <p:spPr bwMode="auto">
          <a:xfrm>
            <a:off x="7607300" y="3886200"/>
            <a:ext cx="49053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38"/>
    </mc:Choice>
    <mc:Fallback>
      <p:transition spd="slow" advTm="20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3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0164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0165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0166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0167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0174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0175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0176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0177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0178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3"/>
    </mc:Choice>
    <mc:Fallback>
      <p:transition spd="slow" advTm="2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7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1188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1189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1190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1191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1198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1199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1200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1201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1202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7"/>
    </mc:Choice>
    <mc:Fallback>
      <p:transition spd="slow" advTm="2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1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folHlink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2212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2213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2214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2215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2222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2223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2224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a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2225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2226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"/>
    </mc:Choice>
    <mc:Fallback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5" name="Oval 3"/>
          <p:cNvSpPr>
            <a:spLocks noChangeArrowheads="1"/>
          </p:cNvSpPr>
          <p:nvPr/>
        </p:nvSpPr>
        <p:spPr bwMode="auto">
          <a:xfrm>
            <a:off x="2895600" y="4191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b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3236" name="Oval 4"/>
          <p:cNvSpPr>
            <a:spLocks noChangeArrowheads="1"/>
          </p:cNvSpPr>
          <p:nvPr/>
        </p:nvSpPr>
        <p:spPr bwMode="auto">
          <a:xfrm>
            <a:off x="3962400" y="52578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e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3237" name="Oval 5"/>
          <p:cNvSpPr>
            <a:spLocks noChangeArrowheads="1"/>
          </p:cNvSpPr>
          <p:nvPr/>
        </p:nvSpPr>
        <p:spPr bwMode="auto">
          <a:xfrm>
            <a:off x="1676400" y="5257800"/>
            <a:ext cx="609600" cy="609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d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3238" name="Line 6"/>
          <p:cNvSpPr>
            <a:spLocks noChangeShapeType="1"/>
          </p:cNvSpPr>
          <p:nvPr/>
        </p:nvSpPr>
        <p:spPr bwMode="auto">
          <a:xfrm flipH="1">
            <a:off x="2209800" y="4724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3239" name="Line 7"/>
          <p:cNvSpPr>
            <a:spLocks noChangeShapeType="1"/>
          </p:cNvSpPr>
          <p:nvPr/>
        </p:nvSpPr>
        <p:spPr bwMode="auto">
          <a:xfrm>
            <a:off x="3352800" y="4724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3246" name="Oval 14"/>
          <p:cNvSpPr>
            <a:spLocks noChangeArrowheads="1"/>
          </p:cNvSpPr>
          <p:nvPr/>
        </p:nvSpPr>
        <p:spPr bwMode="auto">
          <a:xfrm>
            <a:off x="3962400" y="3048000"/>
            <a:ext cx="609600" cy="609600"/>
          </a:xfrm>
          <a:prstGeom prst="ellipse">
            <a:avLst/>
          </a:prstGeom>
          <a:solidFill>
            <a:schemeClr val="bg2"/>
          </a:solidFill>
          <a:ln w="9525">
            <a:solidFill>
              <a:schemeClr val="tx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a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23247" name="Line 15"/>
          <p:cNvSpPr>
            <a:spLocks noChangeShapeType="1"/>
          </p:cNvSpPr>
          <p:nvPr/>
        </p:nvSpPr>
        <p:spPr bwMode="auto">
          <a:xfrm flipH="1">
            <a:off x="3276600" y="3581400"/>
            <a:ext cx="7620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3248" name="Text Box 16"/>
          <p:cNvSpPr txBox="1">
            <a:spLocks noChangeArrowheads="1"/>
          </p:cNvSpPr>
          <p:nvPr/>
        </p:nvSpPr>
        <p:spPr bwMode="auto">
          <a:xfrm>
            <a:off x="7607300" y="3886200"/>
            <a:ext cx="490538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kumimoji="0" lang="zh-CN" altLang="en-US" sz="1800" b="1">
                <a:latin typeface="Arial" panose="020B0604020202020204" pitchFamily="34" charset="0"/>
              </a:rPr>
              <a:t>栈</a:t>
            </a:r>
            <a:r>
              <a:rPr kumimoji="0" lang="en-US" altLang="zh-CN" sz="1800" b="1">
                <a:latin typeface="Arial" panose="020B0604020202020204" pitchFamily="34" charset="0"/>
              </a:rPr>
              <a:t>: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b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a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e</a:t>
            </a:r>
            <a:endParaRPr kumimoji="0" lang="en-US" altLang="zh-CN" sz="1800" b="1">
              <a:latin typeface="Arial" panose="020B0604020202020204" pitchFamily="34" charset="0"/>
            </a:endParaRPr>
          </a:p>
          <a:p>
            <a:pPr algn="ctr" eaLnBrk="1" hangingPunct="1">
              <a:defRPr/>
            </a:pPr>
            <a:r>
              <a:rPr kumimoji="0" lang="en-US" altLang="zh-CN" sz="1800" b="1">
                <a:latin typeface="Arial" panose="020B0604020202020204" pitchFamily="34" charset="0"/>
              </a:rPr>
              <a:t>c</a:t>
            </a:r>
            <a:endParaRPr kumimoji="0" lang="en-US" altLang="zh-CN" sz="1800" b="1">
              <a:latin typeface="Arial" panose="020B0604020202020204" pitchFamily="34" charset="0"/>
            </a:endParaRPr>
          </a:p>
        </p:txBody>
      </p:sp>
      <p:sp>
        <p:nvSpPr>
          <p:cNvPr id="223249" name="Line 17"/>
          <p:cNvSpPr>
            <a:spLocks noChangeShapeType="1"/>
          </p:cNvSpPr>
          <p:nvPr/>
        </p:nvSpPr>
        <p:spPr bwMode="auto">
          <a:xfrm>
            <a:off x="4495800" y="3581400"/>
            <a:ext cx="685800" cy="609600"/>
          </a:xfrm>
          <a:prstGeom prst="line">
            <a:avLst/>
          </a:prstGeom>
          <a:noFill/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Times New Roman" panose="02020603050405020304" charset="0"/>
              <a:ea typeface="宋体" panose="02010600030101010101" pitchFamily="2" charset="-122"/>
            </a:endParaRPr>
          </a:p>
        </p:txBody>
      </p:sp>
      <p:sp>
        <p:nvSpPr>
          <p:cNvPr id="223250" name="Oval 18"/>
          <p:cNvSpPr>
            <a:spLocks noChangeArrowheads="1"/>
          </p:cNvSpPr>
          <p:nvPr/>
        </p:nvSpPr>
        <p:spPr bwMode="auto">
          <a:xfrm>
            <a:off x="5029200" y="4191000"/>
            <a:ext cx="609600" cy="609600"/>
          </a:xfrm>
          <a:prstGeom prst="ellipse">
            <a:avLst/>
          </a:prstGeom>
          <a:solidFill>
            <a:schemeClr val="bg2"/>
          </a:solidFill>
          <a:ln w="9525" cap="rnd">
            <a:solidFill>
              <a:schemeClr val="tx1"/>
            </a:solidFill>
            <a:prstDash val="sysDot"/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kumimoji="0" lang="en-US" altLang="zh-CN" sz="1800" b="1"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endParaRPr kumimoji="0" lang="en-US" altLang="zh-CN" sz="1800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一个例子</a:t>
            </a:r>
            <a:r>
              <a:rPr lang="en-US" altLang="zh-CN" dirty="0"/>
              <a:t>(</a:t>
            </a:r>
            <a:r>
              <a:rPr lang="zh-CN" altLang="en-US" dirty="0"/>
              <a:t>设寄存器数目为</a:t>
            </a:r>
            <a:r>
              <a:rPr lang="en-US" altLang="zh-CN" dirty="0"/>
              <a:t>k=2)</a:t>
            </a:r>
            <a:endParaRPr lang="zh-CN" altLang="en-US" dirty="0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4"/>
    </mc:Choice>
    <mc:Fallback>
      <p:transition spd="slow" advTm="2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1284</Words>
  <Application>WPS 演示</Application>
  <PresentationFormat>全屏显示(4:3)</PresentationFormat>
  <Paragraphs>463</Paragraphs>
  <Slides>24</Slides>
  <Notes>0</Notes>
  <HiddenSlides>0</HiddenSlides>
  <MMClips>24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Arial</vt:lpstr>
      <vt:lpstr>宋体</vt:lpstr>
      <vt:lpstr>Wingdings</vt:lpstr>
      <vt:lpstr>Tahoma</vt:lpstr>
      <vt:lpstr>Calibri</vt:lpstr>
      <vt:lpstr>仿宋</vt:lpstr>
      <vt:lpstr>Times New Roman</vt:lpstr>
      <vt:lpstr>微软雅黑</vt:lpstr>
      <vt:lpstr>Arial Unicode MS</vt:lpstr>
      <vt:lpstr>等线</vt:lpstr>
      <vt:lpstr>Wingdings</vt:lpstr>
      <vt:lpstr>Office Theme</vt:lpstr>
      <vt:lpstr>Outline</vt:lpstr>
      <vt:lpstr>寄存器分配</vt:lpstr>
      <vt:lpstr>基于图着色的算法</vt:lpstr>
      <vt:lpstr>着色算法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着色失败？</vt:lpstr>
      <vt:lpstr>线性扫描算法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一个例子(设寄存器数目为k=2)</vt:lpstr>
      <vt:lpstr>作业要求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佳衡</cp:lastModifiedBy>
  <cp:revision>1363</cp:revision>
  <dcterms:created xsi:type="dcterms:W3CDTF">2113-01-01T00:00:00Z</dcterms:created>
  <dcterms:modified xsi:type="dcterms:W3CDTF">2020-05-22T12:49:14Z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